
<file path=[Content_Types].xml><?xml version="1.0" encoding="utf-8"?>
<Types xmlns="http://schemas.openxmlformats.org/package/2006/content-types">
  <Override PartName="/ppt/slides/slide18.xml" ContentType="application/vnd.openxmlformats-officedocument.presentationml.slide+xml"/>
  <Override PartName="/ppt/slides/slide9.xml" ContentType="application/vnd.openxmlformats-officedocument.presentationml.slide+xml"/>
  <Override PartName="/ppt/slides/slide1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s/slide5.xml" ContentType="application/vnd.openxmlformats-officedocument.presentationml.slide+xml"/>
  <Default Extension="rels" ContentType="application/vnd.openxmlformats-package.relationships+xml"/>
  <Default Extension="jpeg" ContentType="image/jpeg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6.xml" ContentType="application/vnd.openxmlformats-officedocument.presentationml.slide+xml"/>
  <Override PartName="/ppt/slideLayouts/slideLayout5.xml" ContentType="application/vnd.openxmlformats-officedocument.presentationml.slideLayout+xml"/>
  <Override PartName="/docProps/app.xml" ContentType="application/vnd.openxmlformats-officedocument.extended-properties+xml"/>
  <Override PartName="/ppt/theme/theme2.xml" ContentType="application/vnd.openxmlformats-officedocument.theme+xml"/>
  <Override PartName="/ppt/slideLayouts/slideLayout1.xml" ContentType="application/vnd.openxmlformats-officedocument.presentationml.slideLayout+xml"/>
  <Override PartName="/ppt/slides/slide22.xml" ContentType="application/vnd.openxmlformats-officedocument.presentationml.slide+xml"/>
  <Override PartName="/ppt/slides/slide30.xml" ContentType="application/vnd.openxmlformats-officedocument.presentationml.slide+xml"/>
  <Default Extension="xml" ContentType="application/xml"/>
  <Override PartName="/ppt/slides/slide19.xml" ContentType="application/vnd.openxmlformats-officedocument.presentationml.slide+xml"/>
  <Override PartName="/ppt/tableStyles.xml" ContentType="application/vnd.openxmlformats-officedocument.presentationml.tableStyles+xml"/>
  <Override PartName="/ppt/slides/slide15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6.xml" ContentType="application/vnd.openxmlformats-officedocument.presentationml.slide+xml"/>
  <Override PartName="/docProps/core.xml" ContentType="application/vnd.openxmlformats-package.core-properties+xml"/>
  <Override PartName="/ppt/slides/slide11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7.xml" ContentType="application/vnd.openxmlformats-officedocument.presentationml.slide+xml"/>
  <Override PartName="/ppt/slides/slide2.xml" ContentType="application/vnd.openxmlformats-officedocument.presentationml.slide+xml"/>
  <Default Extension="png" ContentType="image/png"/>
  <Override PartName="/ppt/slideLayouts/slideLayout2.xml" ContentType="application/vnd.openxmlformats-officedocument.presentationml.slideLayout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16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7.xml" ContentType="application/vnd.openxmlformats-officedocument.presentationml.slide+xml"/>
  <Override PartName="/ppt/presentation.xml" ContentType="application/vnd.openxmlformats-officedocument.presentationml.presentation.main+xml"/>
  <Override PartName="/ppt/slides/slide12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28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24.xml" ContentType="application/vnd.openxmlformats-officedocument.presentationml.slide+xml"/>
  <Override PartName="/ppt/slides/slide32.xml" ContentType="application/vnd.openxmlformats-officedocument.presentationml.slide+xml"/>
  <Override PartName="/ppt/slides/slide20.xml" ContentType="application/vnd.openxmlformats-officedocument.presentationml.slide+xml"/>
  <Override PartName="/ppt/slides/slide1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slides/slide13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4.xml" ContentType="application/vnd.openxmlformats-officedocument.presentationml.slide+xml"/>
  <Override PartName="/ppt/slides/slide29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s/slide21.xml" ContentType="application/vnd.openxmlformats-officedocument.presentationml.slide+xml"/>
  <Default Extension="bin" ContentType="application/vnd.openxmlformats-officedocument.presentationml.printerSettings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>
  <p:sldMasterIdLst>
    <p:sldMasterId id="2147483684" r:id="rId1"/>
  </p:sldMasterIdLst>
  <p:notesMasterIdLst>
    <p:notesMasterId r:id="rId35"/>
  </p:notesMasterIdLst>
  <p:sldIdLst>
    <p:sldId id="257" r:id="rId2"/>
    <p:sldId id="265" r:id="rId3"/>
    <p:sldId id="269" r:id="rId4"/>
    <p:sldId id="264" r:id="rId5"/>
    <p:sldId id="270" r:id="rId6"/>
    <p:sldId id="267" r:id="rId7"/>
    <p:sldId id="272" r:id="rId8"/>
    <p:sldId id="273" r:id="rId9"/>
    <p:sldId id="271" r:id="rId10"/>
    <p:sldId id="268" r:id="rId11"/>
    <p:sldId id="258" r:id="rId12"/>
    <p:sldId id="290" r:id="rId13"/>
    <p:sldId id="274" r:id="rId14"/>
    <p:sldId id="276" r:id="rId15"/>
    <p:sldId id="266" r:id="rId16"/>
    <p:sldId id="277" r:id="rId17"/>
    <p:sldId id="260" r:id="rId18"/>
    <p:sldId id="278" r:id="rId19"/>
    <p:sldId id="279" r:id="rId20"/>
    <p:sldId id="280" r:id="rId21"/>
    <p:sldId id="282" r:id="rId22"/>
    <p:sldId id="259" r:id="rId23"/>
    <p:sldId id="281" r:id="rId24"/>
    <p:sldId id="284" r:id="rId25"/>
    <p:sldId id="283" r:id="rId26"/>
    <p:sldId id="286" r:id="rId27"/>
    <p:sldId id="256" r:id="rId28"/>
    <p:sldId id="261" r:id="rId29"/>
    <p:sldId id="285" r:id="rId30"/>
    <p:sldId id="262" r:id="rId31"/>
    <p:sldId id="289" r:id="rId32"/>
    <p:sldId id="288" r:id="rId33"/>
    <p:sldId id="263" r:id="rId3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19" autoAdjust="0"/>
    <p:restoredTop sz="94671" autoAdjust="0"/>
  </p:normalViewPr>
  <p:slideViewPr>
    <p:cSldViewPr>
      <p:cViewPr>
        <p:scale>
          <a:sx n="75" d="100"/>
          <a:sy n="75" d="100"/>
        </p:scale>
        <p:origin x="-1304" y="-4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notesMaster" Target="notesMasters/notesMaster1.xml"/><Relationship Id="rId36" Type="http://schemas.openxmlformats.org/officeDocument/2006/relationships/printerSettings" Target="printerSettings/printerSettings1.bin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presProps" Target="presProps.xml"/><Relationship Id="rId38" Type="http://schemas.openxmlformats.org/officeDocument/2006/relationships/viewProps" Target="viewProps.xml"/><Relationship Id="rId39" Type="http://schemas.openxmlformats.org/officeDocument/2006/relationships/theme" Target="theme/theme1.xml"/><Relationship Id="rId4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37D202-786C-1449-BBC9-6D59F1855B26}" type="datetimeFigureOut">
              <a:rPr lang="en-US" smtClean="0"/>
              <a:pPr/>
              <a:t>7/10/12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68AF48-E26D-7C40-B716-0A738140E6F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68AF48-E26D-7C40-B716-0A738140E6FD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68AF48-E26D-7C40-B716-0A738140E6FD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/>
          <a:p>
            <a:fld id="{33D4AA65-ED92-427A-B9F8-94B495F6F974}" type="datetimeFigureOut">
              <a:rPr lang="en-US" smtClean="0"/>
              <a:pPr/>
              <a:t>7/10/12</a:t>
            </a:fld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E9F2BAE-903A-4A0A-B10E-D8B786175E9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D4AA65-ED92-427A-B9F8-94B495F6F974}" type="datetimeFigureOut">
              <a:rPr lang="en-US" smtClean="0"/>
              <a:pPr/>
              <a:t>7/10/12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F2BAE-903A-4A0A-B10E-D8B786175E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D4AA65-ED92-427A-B9F8-94B495F6F974}" type="datetimeFigureOut">
              <a:rPr lang="en-US" smtClean="0"/>
              <a:pPr/>
              <a:t>7/10/12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F2BAE-903A-4A0A-B10E-D8B786175E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D4AA65-ED92-427A-B9F8-94B495F6F974}" type="datetimeFigureOut">
              <a:rPr lang="en-US" smtClean="0"/>
              <a:pPr/>
              <a:t>7/10/12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F2BAE-903A-4A0A-B10E-D8B786175E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/>
          <a:p>
            <a:fld id="{33D4AA65-ED92-427A-B9F8-94B495F6F974}" type="datetimeFigureOut">
              <a:rPr lang="en-US" smtClean="0"/>
              <a:pPr/>
              <a:t>7/10/12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E9F2BAE-903A-4A0A-B10E-D8B786175E9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/>
          <a:p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D4AA65-ED92-427A-B9F8-94B495F6F974}" type="datetimeFigureOut">
              <a:rPr lang="en-US" smtClean="0"/>
              <a:pPr/>
              <a:t>7/10/12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/>
          <a:p>
            <a:fld id="{BE9F2BAE-903A-4A0A-B10E-D8B786175E9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D4AA65-ED92-427A-B9F8-94B495F6F974}" type="datetimeFigureOut">
              <a:rPr lang="en-US" smtClean="0"/>
              <a:pPr/>
              <a:t>7/10/12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/>
          <a:p>
            <a:fld id="{BE9F2BAE-903A-4A0A-B10E-D8B786175E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D4AA65-ED92-427A-B9F8-94B495F6F974}" type="datetimeFigureOut">
              <a:rPr lang="en-US" smtClean="0"/>
              <a:pPr/>
              <a:t>7/10/12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F2BAE-903A-4A0A-B10E-D8B786175E9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D4AA65-ED92-427A-B9F8-94B495F6F974}" type="datetimeFigureOut">
              <a:rPr lang="en-US" smtClean="0"/>
              <a:pPr/>
              <a:t>7/10/12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9F2BAE-903A-4A0A-B10E-D8B786175E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objTx" preserve="1">
  <p:cSld name="Content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/>
          <a:p>
            <a:fld id="{33D4AA65-ED92-427A-B9F8-94B495F6F974}" type="datetimeFigureOut">
              <a:rPr lang="en-US" smtClean="0"/>
              <a:pPr/>
              <a:t>7/10/12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E9F2BAE-903A-4A0A-B10E-D8B786175E9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/>
          <a:p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/>
          <a:p>
            <a:fld id="{33D4AA65-ED92-427A-B9F8-94B495F6F974}" type="datetimeFigureOut">
              <a:rPr lang="en-US" smtClean="0"/>
              <a:pPr/>
              <a:t>7/10/12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E9F2BAE-903A-4A0A-B10E-D8B786175E9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</a:lstStyle>
          <a:p>
            <a:fld id="{33D4AA65-ED92-427A-B9F8-94B495F6F974}" type="datetimeFigureOut">
              <a:rPr lang="en-US" smtClean="0"/>
              <a:pPr/>
              <a:t>7/10/12</a:t>
            </a:fld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</a:lstStyle>
          <a:p>
            <a:fld id="{BE9F2BAE-903A-4A0A-B10E-D8B786175E9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3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3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4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4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4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3" Type="http://schemas.openxmlformats.org/officeDocument/2006/relationships/image" Target="NULL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5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WWI Changed Society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04800" y="1646237"/>
            <a:ext cx="8534400" cy="4526280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Prohibition (1919-1933)</a:t>
            </a:r>
          </a:p>
          <a:p>
            <a:pPr marL="1045210" lvl="2" indent="-514350"/>
            <a:r>
              <a:rPr lang="en-US" dirty="0" smtClean="0"/>
              <a:t>Wartime measure to make better use of crops</a:t>
            </a:r>
          </a:p>
          <a:p>
            <a:pPr marL="1045210" lvl="2" indent="-514350"/>
            <a:r>
              <a:rPr lang="en-US" dirty="0" smtClean="0"/>
              <a:t>Major breweries were run by Germans, lobbying effort that prevented movement were weakened</a:t>
            </a:r>
          </a:p>
          <a:p>
            <a:pPr marL="1045210" lvl="2" indent="-514350"/>
            <a:r>
              <a:rPr lang="en-US" dirty="0" smtClean="0"/>
              <a:t>Hurt immigrants and “problematic groups”</a:t>
            </a:r>
          </a:p>
          <a:p>
            <a:pPr marL="1045210" lvl="2" indent="-514350"/>
            <a:r>
              <a:rPr lang="en-US" dirty="0" smtClean="0"/>
              <a:t>Success health wise</a:t>
            </a:r>
          </a:p>
          <a:p>
            <a:pPr marL="1045210" lvl="2" indent="-514350"/>
            <a:r>
              <a:rPr lang="en-US" dirty="0" smtClean="0"/>
              <a:t>Failure culturally</a:t>
            </a:r>
          </a:p>
          <a:p>
            <a:pPr marL="1045210" lvl="2" indent="-514350">
              <a:buNone/>
            </a:pPr>
            <a:endParaRPr lang="en-US" dirty="0" smtClean="0"/>
          </a:p>
          <a:p>
            <a:pPr marL="514350" indent="-514350">
              <a:buNone/>
            </a:pPr>
            <a:r>
              <a:rPr lang="en-US" dirty="0" smtClean="0"/>
              <a:t>States refused to spend money on enforcement for a federal program.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30726"/>
            <a:ext cx="8534400" cy="6836696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WWI Changed Society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04800" y="1646237"/>
            <a:ext cx="8534400" cy="4526280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 startAt="2"/>
            </a:pPr>
            <a:r>
              <a:rPr lang="en-US" dirty="0" smtClean="0"/>
              <a:t>Women’s Suffrage (1919-1920)</a:t>
            </a:r>
          </a:p>
          <a:p>
            <a:pPr marL="1045210" lvl="2" indent="-514350"/>
            <a:r>
              <a:rPr lang="en-US" dirty="0" smtClean="0"/>
              <a:t>NAWSA (middle class, older, conservative – help out)</a:t>
            </a:r>
          </a:p>
          <a:p>
            <a:pPr marL="1593850" lvl="5" indent="-514350"/>
            <a:r>
              <a:rPr lang="en-US" dirty="0" smtClean="0"/>
              <a:t>Carrie Chatman Catt</a:t>
            </a:r>
          </a:p>
          <a:p>
            <a:pPr marL="1045210" lvl="2" indent="-514350"/>
            <a:r>
              <a:rPr lang="en-US" dirty="0" smtClean="0"/>
              <a:t>NWP (radicals, younger, liberal – why not now?)</a:t>
            </a:r>
          </a:p>
          <a:p>
            <a:pPr marL="1593850" lvl="5" indent="-514350"/>
            <a:r>
              <a:rPr lang="en-US" dirty="0" smtClean="0"/>
              <a:t>Alice Paul (page 110 in </a:t>
            </a:r>
            <a:r>
              <a:rPr lang="en-US" i="1" dirty="0" smtClean="0"/>
              <a:t>Uncle Sam Wants You</a:t>
            </a:r>
            <a:r>
              <a:rPr lang="en-US" dirty="0" smtClean="0"/>
              <a:t>)</a:t>
            </a:r>
          </a:p>
          <a:p>
            <a:pPr marL="1045210" lvl="2" indent="-514350"/>
            <a:r>
              <a:rPr lang="en-US" dirty="0" smtClean="0"/>
              <a:t>Picketing, marches, and jail protests established the non-violent techniques later used by the Civil Rights movement</a:t>
            </a:r>
          </a:p>
          <a:p>
            <a:pPr marL="1045210" lvl="2" indent="-514350">
              <a:buNone/>
            </a:pPr>
            <a:endParaRPr lang="en-US" dirty="0" smtClean="0"/>
          </a:p>
          <a:p>
            <a:pPr marL="514350" indent="-514350">
              <a:buNone/>
            </a:pPr>
            <a:r>
              <a:rPr lang="en-US" dirty="0" smtClean="0"/>
              <a:t>Combination of the two resulted in the 19</a:t>
            </a:r>
            <a:r>
              <a:rPr lang="en-US" baseline="30000" dirty="0" smtClean="0"/>
              <a:t>th</a:t>
            </a:r>
            <a:r>
              <a:rPr lang="en-US" dirty="0" smtClean="0"/>
              <a:t> Amendment (and women’s lib)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57200"/>
            <a:ext cx="4798392" cy="60198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rcRect t="6828" b="3276"/>
          <a:stretch>
            <a:fillRect/>
          </a:stretch>
        </p:blipFill>
        <p:spPr>
          <a:xfrm>
            <a:off x="4724400" y="457200"/>
            <a:ext cx="4419600" cy="60198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52400"/>
            <a:ext cx="8776607" cy="65532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" y="152400"/>
            <a:ext cx="9002183" cy="6269036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1419"/>
            <a:ext cx="9145296" cy="657461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7000" y="4953000"/>
            <a:ext cx="1371600" cy="1399032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52399"/>
            <a:ext cx="9148396" cy="6375729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WWI Changed Society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04800" y="1646237"/>
            <a:ext cx="8534400" cy="4526280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 startAt="3"/>
            </a:pPr>
            <a:r>
              <a:rPr lang="en-US" dirty="0" smtClean="0"/>
              <a:t>The Great Migration</a:t>
            </a:r>
          </a:p>
          <a:p>
            <a:pPr marL="1045210" lvl="2" indent="-514350"/>
            <a:r>
              <a:rPr lang="en-US" dirty="0" smtClean="0"/>
              <a:t>Flow of African Americans from the rural South to cities (army pay paves the way out of sharecropping)</a:t>
            </a:r>
          </a:p>
          <a:p>
            <a:pPr marL="1045210" lvl="2" indent="-514350"/>
            <a:r>
              <a:rPr lang="en-US" dirty="0" smtClean="0"/>
              <a:t>360,000 serve in the army / millions move for war jobs</a:t>
            </a:r>
          </a:p>
          <a:p>
            <a:pPr marL="1045210" lvl="2" indent="-514350"/>
            <a:r>
              <a:rPr lang="en-US" dirty="0" smtClean="0"/>
              <a:t>End of immigration = opportunities for continued jobs</a:t>
            </a:r>
          </a:p>
          <a:p>
            <a:pPr marL="1045210" lvl="2" indent="-514350"/>
            <a:r>
              <a:rPr lang="en-US" dirty="0" smtClean="0"/>
              <a:t>Mostly African Americans BUT ALSO poor whites too</a:t>
            </a:r>
          </a:p>
          <a:p>
            <a:pPr marL="1045210" lvl="2" indent="-514350"/>
            <a:r>
              <a:rPr lang="en-US" dirty="0" smtClean="0"/>
              <a:t>Cultural movements – Harlem Renaissance and jazz</a:t>
            </a:r>
          </a:p>
          <a:p>
            <a:pPr marL="1045210" lvl="2" indent="-514350">
              <a:buNone/>
            </a:pPr>
            <a:endParaRPr lang="en-US" dirty="0" smtClean="0"/>
          </a:p>
          <a:p>
            <a:pPr marL="514350" indent="-514350">
              <a:buNone/>
            </a:pPr>
            <a:r>
              <a:rPr lang="en-US" dirty="0" smtClean="0"/>
              <a:t>During the period 1910-1930, this massive shift “remakes” the cities and the South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6200" y="254000"/>
            <a:ext cx="9220200" cy="61468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43" y="76200"/>
            <a:ext cx="9014357" cy="65532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rcRect b="53445"/>
          <a:stretch>
            <a:fillRect/>
          </a:stretch>
        </p:blipFill>
        <p:spPr>
          <a:xfrm>
            <a:off x="768930" y="381000"/>
            <a:ext cx="7689270" cy="5655943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4256"/>
            <a:ext cx="9144000" cy="6561344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2537" y="0"/>
            <a:ext cx="9246538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WWI Changed Society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04800" y="1646237"/>
            <a:ext cx="8534400" cy="4526280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buFont typeface="+mj-lt"/>
              <a:buAutoNum type="arabicPeriod" startAt="4"/>
            </a:pPr>
            <a:r>
              <a:rPr lang="en-US" dirty="0" smtClean="0"/>
              <a:t>Immigration Restrictions</a:t>
            </a:r>
          </a:p>
          <a:p>
            <a:pPr marL="1045210" lvl="2" indent="-514350"/>
            <a:r>
              <a:rPr lang="en-US" dirty="0" smtClean="0"/>
              <a:t>Flow of immigrants stopped by war (1914)</a:t>
            </a:r>
          </a:p>
          <a:p>
            <a:pPr marL="1045210" lvl="2" indent="-514350"/>
            <a:r>
              <a:rPr lang="en-US" dirty="0" smtClean="0"/>
              <a:t>Fear of a 5</a:t>
            </a:r>
            <a:r>
              <a:rPr lang="en-US" baseline="30000" dirty="0" smtClean="0"/>
              <a:t>th</a:t>
            </a:r>
            <a:r>
              <a:rPr lang="en-US" dirty="0" smtClean="0"/>
              <a:t> column of immigrants once war begins</a:t>
            </a:r>
          </a:p>
          <a:p>
            <a:pPr marL="1045210" lvl="2" indent="-514350"/>
            <a:r>
              <a:rPr lang="en-US" dirty="0" smtClean="0"/>
              <a:t>Concern of a flood of immigrants in post-war recession / fear of radicals following Russian Rev.</a:t>
            </a:r>
          </a:p>
          <a:p>
            <a:pPr marL="1045210" lvl="2" indent="-514350"/>
            <a:r>
              <a:rPr lang="en-US" dirty="0" smtClean="0"/>
              <a:t>Palmer Raids (1919)</a:t>
            </a:r>
          </a:p>
          <a:p>
            <a:pPr marL="1045210" lvl="2" indent="-514350"/>
            <a:r>
              <a:rPr lang="en-US" dirty="0" smtClean="0"/>
              <a:t>Literacy Test (1917) over Wilson’s veto</a:t>
            </a:r>
          </a:p>
          <a:p>
            <a:pPr marL="1045210" lvl="2" indent="-514350"/>
            <a:r>
              <a:rPr lang="en-US" dirty="0" smtClean="0"/>
              <a:t>Immigration Restriction Act (1924) sets quotas</a:t>
            </a:r>
          </a:p>
          <a:p>
            <a:pPr marL="1045210" lvl="2" indent="-514350">
              <a:buNone/>
            </a:pPr>
            <a:endParaRPr lang="en-US" dirty="0" smtClean="0"/>
          </a:p>
          <a:p>
            <a:pPr marL="514350" indent="-514350">
              <a:buNone/>
            </a:pPr>
            <a:r>
              <a:rPr lang="en-US" dirty="0" smtClean="0"/>
              <a:t>Immigration doesn’t recover until the 1970s (the 1970 census had the highest number of natural born Americans in history)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0841" y="-16991"/>
            <a:ext cx="6040559" cy="6874991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5000" y="3276600"/>
            <a:ext cx="5969000" cy="35814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457200"/>
            <a:ext cx="2794000" cy="40259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8200" y="304800"/>
            <a:ext cx="2908300" cy="27940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2600" y="2667000"/>
            <a:ext cx="6033655" cy="39624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rcRect l="2595" t="7306" r="1397" b="71004"/>
          <a:stretch>
            <a:fillRect/>
          </a:stretch>
        </p:blipFill>
        <p:spPr>
          <a:xfrm>
            <a:off x="533400" y="0"/>
            <a:ext cx="8153400" cy="261680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rcRect r="49747"/>
          <a:stretch>
            <a:fillRect/>
          </a:stretch>
        </p:blipFill>
        <p:spPr>
          <a:xfrm>
            <a:off x="228600" y="2971800"/>
            <a:ext cx="1905000" cy="24384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rcRect l="52264"/>
          <a:stretch>
            <a:fillRect/>
          </a:stretch>
        </p:blipFill>
        <p:spPr>
          <a:xfrm>
            <a:off x="7086600" y="2971800"/>
            <a:ext cx="1809590" cy="243840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614" y="0"/>
            <a:ext cx="7439186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WWI Changed Society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04800" y="1646237"/>
            <a:ext cx="8534400" cy="4526280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 startAt="5"/>
            </a:pPr>
            <a:r>
              <a:rPr lang="en-US" dirty="0" smtClean="0"/>
              <a:t>Increase of Federal Power over the states</a:t>
            </a:r>
          </a:p>
          <a:p>
            <a:pPr marL="1045210" lvl="2" indent="-514350"/>
            <a:r>
              <a:rPr lang="en-US" dirty="0" smtClean="0"/>
              <a:t>Selective Service Act (1917) – WWI Draft</a:t>
            </a:r>
          </a:p>
          <a:p>
            <a:pPr marL="1045210" lvl="2" indent="-514350"/>
            <a:r>
              <a:rPr lang="en-US" dirty="0" smtClean="0"/>
              <a:t>National Defense Act (1917)</a:t>
            </a:r>
          </a:p>
          <a:p>
            <a:pPr marL="1045210" lvl="2" indent="-514350"/>
            <a:r>
              <a:rPr lang="en-US" dirty="0" smtClean="0"/>
              <a:t>Income Tax Increases thru the 16</a:t>
            </a:r>
            <a:r>
              <a:rPr lang="en-US" baseline="30000" dirty="0" smtClean="0"/>
              <a:t>th</a:t>
            </a:r>
            <a:r>
              <a:rPr lang="en-US" dirty="0" smtClean="0"/>
              <a:t> Amendment</a:t>
            </a:r>
          </a:p>
          <a:p>
            <a:pPr marL="1045210" lvl="2" indent="-514350"/>
            <a:r>
              <a:rPr lang="en-US" dirty="0" smtClean="0"/>
              <a:t>Ends labor disputes by siding with unions</a:t>
            </a:r>
          </a:p>
          <a:p>
            <a:pPr marL="1045210" lvl="2" indent="-514350"/>
            <a:r>
              <a:rPr lang="en-US" dirty="0" smtClean="0"/>
              <a:t>Nationalizes the RR and Coal Production</a:t>
            </a:r>
          </a:p>
          <a:p>
            <a:pPr marL="1045210" lvl="2" indent="-514350"/>
            <a:r>
              <a:rPr lang="en-US" dirty="0" smtClean="0"/>
              <a:t>Rise of the Surveillance state (FBI)</a:t>
            </a:r>
          </a:p>
          <a:p>
            <a:pPr marL="1045210" lvl="2" indent="-514350">
              <a:buNone/>
            </a:pPr>
            <a:endParaRPr lang="en-US" dirty="0" smtClean="0"/>
          </a:p>
          <a:p>
            <a:pPr marL="514350" indent="-514350">
              <a:buNone/>
            </a:pPr>
            <a:r>
              <a:rPr lang="en-US" dirty="0" smtClean="0"/>
              <a:t>Although most were temporary, it set the precedent for government action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WWI Changed Society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04800" y="1646236"/>
            <a:ext cx="8534400" cy="4830763"/>
          </a:xfrm>
        </p:spPr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 startAt="6"/>
            </a:pPr>
            <a:r>
              <a:rPr lang="en-US" dirty="0" smtClean="0"/>
              <a:t>The Fundamentalist Movement</a:t>
            </a:r>
          </a:p>
          <a:p>
            <a:pPr marL="1045210" lvl="2" indent="-514350"/>
            <a:r>
              <a:rPr lang="en-US" dirty="0" smtClean="0"/>
              <a:t>“Crisis of Civilization”</a:t>
            </a:r>
          </a:p>
          <a:p>
            <a:pPr marL="1045210" lvl="2" indent="-514350"/>
            <a:r>
              <a:rPr lang="en-US" dirty="0" smtClean="0"/>
              <a:t>Issue of modernization and “higher criticism” in mainline Protestant Churches (from Germany)</a:t>
            </a:r>
          </a:p>
          <a:p>
            <a:pPr marL="1045210" lvl="2" indent="-514350"/>
            <a:r>
              <a:rPr lang="en-US" dirty="0" smtClean="0"/>
              <a:t>True Believers make social stand against “foreign ideas” like Evolution (Darwin) and Socialism (Marx)</a:t>
            </a:r>
          </a:p>
          <a:p>
            <a:pPr marL="1045210" lvl="2" indent="-514350"/>
            <a:r>
              <a:rPr lang="en-US" dirty="0" smtClean="0"/>
              <a:t>Jews and Catholics push for inclusion causes threat to “American way”</a:t>
            </a:r>
          </a:p>
          <a:p>
            <a:pPr marL="1045210" lvl="2" indent="-514350"/>
            <a:r>
              <a:rPr lang="en-US" dirty="0" smtClean="0"/>
              <a:t>Go to the Bible for the “truth” (literal interpretation)</a:t>
            </a:r>
          </a:p>
          <a:p>
            <a:pPr marL="1045210" lvl="2" indent="-514350">
              <a:buNone/>
            </a:pPr>
            <a:endParaRPr lang="en-US" dirty="0" smtClean="0"/>
          </a:p>
          <a:p>
            <a:pPr marL="514350" indent="-514350">
              <a:buNone/>
            </a:pPr>
            <a:r>
              <a:rPr lang="en-US" dirty="0" smtClean="0"/>
              <a:t>Results in arguments over what we teach and the role of science in society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rcRect b="78052"/>
          <a:stretch>
            <a:fillRect/>
          </a:stretch>
        </p:blipFill>
        <p:spPr>
          <a:xfrm>
            <a:off x="0" y="0"/>
            <a:ext cx="6477001" cy="199746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2667001"/>
            <a:ext cx="4357293" cy="3429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63779" y="1371600"/>
            <a:ext cx="4051621" cy="54102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-1"/>
            <a:ext cx="8305800" cy="6822621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WWI Changed Society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04800" y="1646237"/>
            <a:ext cx="8534400" cy="4526280"/>
          </a:xfrm>
        </p:spPr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 startAt="7"/>
            </a:pPr>
            <a:r>
              <a:rPr lang="en-US" dirty="0" smtClean="0"/>
              <a:t>International Ramifications</a:t>
            </a:r>
          </a:p>
          <a:p>
            <a:pPr marL="1045210" lvl="2" indent="-514350"/>
            <a:r>
              <a:rPr lang="en-US" dirty="0" smtClean="0"/>
              <a:t>Not joining the League of Nations mortally wounds the organization</a:t>
            </a:r>
          </a:p>
          <a:p>
            <a:pPr marL="1045210" lvl="2" indent="-514350"/>
            <a:r>
              <a:rPr lang="en-US" dirty="0" smtClean="0"/>
              <a:t>Punishing peace at Versailles leads to a Germany desperate for a return to prominence (WWII)</a:t>
            </a:r>
          </a:p>
          <a:p>
            <a:pPr marL="1045210" lvl="2" indent="-514350"/>
            <a:r>
              <a:rPr lang="en-US" dirty="0" smtClean="0"/>
              <a:t>Isolation of USSR leads to mistrust (Cold War)</a:t>
            </a:r>
          </a:p>
          <a:p>
            <a:pPr marL="1045210" lvl="2" indent="-514350"/>
            <a:r>
              <a:rPr lang="en-US" dirty="0" smtClean="0"/>
              <a:t>“Colonization” of SE Asia and Middle East results in resentment of the West (War on Terror)</a:t>
            </a:r>
          </a:p>
          <a:p>
            <a:pPr marL="1045210" lvl="2" indent="-514350">
              <a:buNone/>
            </a:pPr>
            <a:endParaRPr lang="en-US" dirty="0" smtClean="0"/>
          </a:p>
          <a:p>
            <a:pPr marL="514350" indent="-514350">
              <a:buNone/>
            </a:pPr>
            <a:r>
              <a:rPr lang="en-US" dirty="0" smtClean="0"/>
              <a:t>What Americans are NOT is easier to understand than what we ARE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0330"/>
            <a:ext cx="9144000" cy="596667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2400"/>
            <a:ext cx="9143999" cy="6503669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Major Events of the “1920s”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04800" y="1646237"/>
            <a:ext cx="8534400" cy="4526280"/>
          </a:xfrm>
        </p:spPr>
        <p:txBody>
          <a:bodyPr>
            <a:normAutofit/>
          </a:bodyPr>
          <a:lstStyle/>
          <a:p>
            <a:pPr marL="514350" indent="-514350"/>
            <a:r>
              <a:rPr lang="en-US" dirty="0" smtClean="0"/>
              <a:t>Palmer Raids (1919)</a:t>
            </a:r>
          </a:p>
          <a:p>
            <a:pPr marL="514350" indent="-514350"/>
            <a:r>
              <a:rPr lang="en-US" dirty="0" smtClean="0"/>
              <a:t>Scopes Monkey Trial (1925)</a:t>
            </a:r>
          </a:p>
          <a:p>
            <a:pPr marL="514350" indent="-514350"/>
            <a:r>
              <a:rPr lang="en-US" dirty="0" smtClean="0"/>
              <a:t>Sacco and Vanzetti Trial (1927)</a:t>
            </a:r>
          </a:p>
          <a:p>
            <a:pPr marL="514350" indent="-514350"/>
            <a:r>
              <a:rPr lang="en-US" dirty="0" smtClean="0"/>
              <a:t>Lindbergh flies across the Atlantic (1927)</a:t>
            </a:r>
          </a:p>
          <a:p>
            <a:pPr marL="514350" indent="-514350"/>
            <a:r>
              <a:rPr lang="en-US" dirty="0" smtClean="0"/>
              <a:t>Mass consumer society / advertising</a:t>
            </a:r>
          </a:p>
          <a:p>
            <a:pPr marL="514350" indent="-514350"/>
            <a:r>
              <a:rPr lang="en-US" dirty="0" smtClean="0"/>
              <a:t>Rise of Hollywood</a:t>
            </a:r>
          </a:p>
          <a:p>
            <a:pPr marL="514350" indent="-514350"/>
            <a:r>
              <a:rPr lang="en-US" dirty="0" smtClean="0"/>
              <a:t>KKK and Gangsters</a:t>
            </a:r>
          </a:p>
          <a:p>
            <a:pPr marL="514350" indent="-514350"/>
            <a:r>
              <a:rPr lang="en-US" dirty="0" smtClean="0"/>
              <a:t>Harlem Renaissance and Jazz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photoswest.org/photos/00186126/00186158.jpg"/>
          <p:cNvPicPr>
            <a:picLocks noChangeAspect="1" noChangeArrowheads="1"/>
          </p:cNvPicPr>
          <p:nvPr/>
        </p:nvPicPr>
        <p:blipFill>
          <a:blip r:embed="rId2" r:link="rId3"/>
          <a:srcRect/>
          <a:stretch>
            <a:fillRect/>
          </a:stretch>
        </p:blipFill>
        <p:spPr bwMode="auto">
          <a:xfrm>
            <a:off x="304800" y="-17991"/>
            <a:ext cx="8499078" cy="6875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1" y="0"/>
            <a:ext cx="7090663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rcRect b="14562"/>
          <a:stretch>
            <a:fillRect/>
          </a:stretch>
        </p:blipFill>
        <p:spPr>
          <a:xfrm>
            <a:off x="1219200" y="0"/>
            <a:ext cx="6477000" cy="6831904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0" y="25400"/>
            <a:ext cx="5095167" cy="68326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9200" y="0"/>
            <a:ext cx="3225800" cy="25146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2600" y="2286000"/>
            <a:ext cx="3410663" cy="23622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715" y="0"/>
            <a:ext cx="4903285" cy="6858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41643" y="4495800"/>
            <a:ext cx="2702357" cy="23622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5440" y="0"/>
            <a:ext cx="6997960" cy="6858000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oundry">
  <a:themeElements>
    <a:clrScheme name="Foundry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Foundry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oundry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586</TotalTime>
  <Words>584</Words>
  <Application>Microsoft Macintosh PowerPoint</Application>
  <PresentationFormat>On-screen Show (4:3)</PresentationFormat>
  <Paragraphs>75</Paragraphs>
  <Slides>33</Slides>
  <Notes>2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4" baseType="lpstr">
      <vt:lpstr>Foundry</vt:lpstr>
      <vt:lpstr>How WWI Changed Society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How WWI Changed Society</vt:lpstr>
      <vt:lpstr>Slide 12</vt:lpstr>
      <vt:lpstr>Slide 13</vt:lpstr>
      <vt:lpstr>Slide 14</vt:lpstr>
      <vt:lpstr>Slide 15</vt:lpstr>
      <vt:lpstr>Slide 16</vt:lpstr>
      <vt:lpstr>How WWI Changed Society</vt:lpstr>
      <vt:lpstr>Slide 18</vt:lpstr>
      <vt:lpstr>Slide 19</vt:lpstr>
      <vt:lpstr>Slide 20</vt:lpstr>
      <vt:lpstr>Slide 21</vt:lpstr>
      <vt:lpstr>How WWI Changed Society</vt:lpstr>
      <vt:lpstr>Slide 23</vt:lpstr>
      <vt:lpstr>Slide 24</vt:lpstr>
      <vt:lpstr>Slide 25</vt:lpstr>
      <vt:lpstr>Slide 26</vt:lpstr>
      <vt:lpstr>How WWI Changed Society</vt:lpstr>
      <vt:lpstr>How WWI Changed Society</vt:lpstr>
      <vt:lpstr>Slide 29</vt:lpstr>
      <vt:lpstr>How WWI Changed Society</vt:lpstr>
      <vt:lpstr>Slide 31</vt:lpstr>
      <vt:lpstr>Slide 32</vt:lpstr>
      <vt:lpstr>Major Events of the “1920s”</vt:lpstr>
    </vt:vector>
  </TitlesOfParts>
  <Company>Christina School District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How WWI Changed Society</dc:title>
  <dc:creator>Brent J. Freccia</dc:creator>
  <cp:lastModifiedBy>Authorized User</cp:lastModifiedBy>
  <cp:revision>15</cp:revision>
  <dcterms:created xsi:type="dcterms:W3CDTF">2012-07-10T17:30:57Z</dcterms:created>
  <dcterms:modified xsi:type="dcterms:W3CDTF">2012-07-10T17:32:30Z</dcterms:modified>
</cp:coreProperties>
</file>